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952" userDrawn="1">
          <p15:clr>
            <a:srgbClr val="A4A3A4"/>
          </p15:clr>
        </p15:guide>
        <p15:guide id="4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56"/>
    <a:srgbClr val="E72D27"/>
    <a:srgbClr val="2BA9DF"/>
    <a:srgbClr val="94C11A"/>
    <a:srgbClr val="F3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27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84" y="1184"/>
      </p:cViewPr>
      <p:guideLst>
        <p:guide pos="3840"/>
        <p:guide orient="horz" pos="3952"/>
        <p:guide orient="horz" pos="2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-care.de/wicovir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-care.de/wicovir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013" y="-273904"/>
            <a:ext cx="5628360" cy="713190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4115329" y="2649038"/>
            <a:ext cx="72115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Ablauf und Dokumentation der Pooltestungen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29" y="1792465"/>
            <a:ext cx="6556261" cy="63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6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29" y="1792465"/>
            <a:ext cx="6556261" cy="630937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4115329" y="2649038"/>
            <a:ext cx="72115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Alle Dokumente, die erwähnt wurden können Sie kostenfrei unter </a:t>
            </a:r>
            <a:r>
              <a:rPr lang="de-DE" sz="2500" dirty="0">
                <a:hlinkClick r:id="rId3"/>
              </a:rPr>
              <a:t>www.we-care.de/wicovir</a:t>
            </a:r>
            <a:r>
              <a:rPr lang="de-DE" sz="2500" baseline="0" dirty="0"/>
              <a:t> downloaden.</a:t>
            </a:r>
            <a:endParaRPr lang="de-DE" sz="250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013" y="-273904"/>
            <a:ext cx="5628360" cy="713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9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638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5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29" y="1792465"/>
            <a:ext cx="6556261" cy="630937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4115329" y="2649038"/>
            <a:ext cx="72115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Alle Dokumente, </a:t>
            </a:r>
            <a:r>
              <a:rPr lang="de-DE" sz="2500"/>
              <a:t>die erwähnt wurden, </a:t>
            </a:r>
            <a:r>
              <a:rPr lang="de-DE" sz="2500" dirty="0"/>
              <a:t>können Sie kostenfrei unter </a:t>
            </a:r>
            <a:r>
              <a:rPr lang="de-DE" sz="2500" dirty="0">
                <a:hlinkClick r:id="rId3"/>
              </a:rPr>
              <a:t>www.we-care.de/wicovir</a:t>
            </a:r>
            <a:r>
              <a:rPr lang="de-DE" sz="2500" baseline="0" dirty="0"/>
              <a:t> downloaden.</a:t>
            </a:r>
            <a:endParaRPr lang="de-DE" sz="250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013" y="-273904"/>
            <a:ext cx="5628360" cy="713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6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21" y="5760985"/>
            <a:ext cx="4352544" cy="1097280"/>
          </a:xfrm>
          <a:prstGeom prst="rect">
            <a:avLst/>
          </a:prstGeom>
        </p:spPr>
      </p:pic>
      <p:grpSp>
        <p:nvGrpSpPr>
          <p:cNvPr id="12" name="Gruppieren 11"/>
          <p:cNvGrpSpPr/>
          <p:nvPr userDrawn="1"/>
        </p:nvGrpSpPr>
        <p:grpSpPr>
          <a:xfrm>
            <a:off x="-1" y="0"/>
            <a:ext cx="12192001" cy="79513"/>
            <a:chOff x="-1" y="0"/>
            <a:chExt cx="12192001" cy="135082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 userDrawn="1"/>
          </p:nvSpPr>
          <p:spPr>
            <a:xfrm>
              <a:off x="-1" y="0"/>
              <a:ext cx="2985657" cy="135082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 userDrawn="1"/>
          </p:nvSpPr>
          <p:spPr>
            <a:xfrm>
              <a:off x="2985657" y="0"/>
              <a:ext cx="2971800" cy="135082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 userDrawn="1"/>
          </p:nvSpPr>
          <p:spPr>
            <a:xfrm>
              <a:off x="5957457" y="0"/>
              <a:ext cx="3117271" cy="135082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 userDrawn="1"/>
          </p:nvSpPr>
          <p:spPr>
            <a:xfrm>
              <a:off x="9074728" y="0"/>
              <a:ext cx="3117272" cy="135082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3969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14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21" y="0"/>
            <a:ext cx="435254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527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pos="5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tif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wicovir.studienzentrum@barmherzige-regensburg.de%20%20?subject=WICOVIR%20Studie%20Anfrag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01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809558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Aufbewahrung der Dokumentationen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3" y="2267791"/>
            <a:ext cx="584042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bewahren Sie die </a:t>
            </a:r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Poolinglisten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sorgfältig auf.</a:t>
            </a:r>
          </a:p>
        </p:txBody>
      </p:sp>
      <p:sp>
        <p:nvSpPr>
          <p:cNvPr id="17" name="Rechteck 16"/>
          <p:cNvSpPr/>
          <p:nvPr/>
        </p:nvSpPr>
        <p:spPr>
          <a:xfrm>
            <a:off x="550863" y="2917658"/>
            <a:ext cx="5278866" cy="1022684"/>
          </a:xfrm>
          <a:prstGeom prst="rect">
            <a:avLst/>
          </a:prstGeom>
          <a:solidFill>
            <a:srgbClr val="2BA9D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817133" y="3192313"/>
            <a:ext cx="474287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Nachverfolung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 ohne eine korrekt dokumentierte </a:t>
            </a:r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Poolingliste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 möglich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3107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49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809558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4" y="1866418"/>
            <a:ext cx="8056424" cy="2857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 vor Teststart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am Testtag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 der Testung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Abschluss des </a:t>
            </a:r>
            <a:r>
              <a:rPr lang="de-DE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Poolings</a:t>
            </a:r>
            <a:endParaRPr lang="de-DE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Übergabe der Pools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Aufbewahrung der Dokumentation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de-DE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3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1020119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Vorbereitung vor Teststart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839500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50863" y="4557029"/>
            <a:ext cx="6607927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Poolgruppenlisten anlegen</a:t>
            </a:r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Poolgruppen sind zu Beginn der Studie durch die Schule zu erstellen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Poolgruppe wird eine Poolgruppenliste erstellt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Poolgruppen können im Verlauf der Studie bei Bedarf angepasst werden (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Achtung: 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eine Testung muss immer die aktuellste Liste verwendet werden)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Poolinglisten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kann die Datei „WICOVIR_Poolingliste_Schule.xlsx von WECARE verwendet werden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0863" y="2199867"/>
            <a:ext cx="6607927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Pools definieren</a:t>
            </a:r>
            <a:endParaRPr lang="de-DE" sz="14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Poolgruppen werden von der Schule/Einrichtung festgelegt und können verschieden zusammengesetzt werden (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LehrerInnen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einer Poolgruppe dürfen maximal 30 Teilnehmer sein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Jeder Poolgruppe eine Poolbezeichnung zuordnen </a:t>
            </a:r>
            <a:b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(z.B. 5a, 12 1, 11 M1; bitte keine Sonderzeichen verwenden, nur Buchstaben, Zahlen und Leerzeichen)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Liste mit allen vergebenen Poolbezeichnungen bitte zu Studienbeginn an das Studienteam von WICOVIR senden</a:t>
            </a:r>
          </a:p>
          <a:p>
            <a:endParaRPr lang="de-DE" sz="14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957763" y="1454845"/>
            <a:ext cx="36524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 Liste:</a:t>
            </a:r>
            <a:endParaRPr lang="de-DE" sz="14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B89A669-8542-1147-9F1A-E5B79F2C5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15" y="1887287"/>
            <a:ext cx="3682029" cy="467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1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4" y="1777620"/>
            <a:ext cx="5555076" cy="323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Poolgruppenliste dokumentieren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0863" y="2370223"/>
            <a:ext cx="555507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der Poolgruppenliste das Testdatum eintragen.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32F2389-0C34-6D4B-9536-497C2F6A9364}"/>
              </a:ext>
            </a:extLst>
          </p:cNvPr>
          <p:cNvSpPr txBox="1"/>
          <p:nvPr/>
        </p:nvSpPr>
        <p:spPr>
          <a:xfrm>
            <a:off x="540924" y="809558"/>
            <a:ext cx="684385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Ablauf am Testtag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C6008721-6A49-994B-B4EF-F1409DDBF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3429000"/>
            <a:ext cx="7662629" cy="2968020"/>
          </a:xfrm>
          <a:prstGeom prst="rect">
            <a:avLst/>
          </a:prstGeom>
        </p:spPr>
      </p:pic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C6BB0BD-67D3-794B-904D-1E1904879546}"/>
              </a:ext>
            </a:extLst>
          </p:cNvPr>
          <p:cNvGrpSpPr/>
          <p:nvPr/>
        </p:nvGrpSpPr>
        <p:grpSpPr>
          <a:xfrm>
            <a:off x="883284" y="3370278"/>
            <a:ext cx="7319806" cy="2284889"/>
            <a:chOff x="2424105" y="2825099"/>
            <a:chExt cx="8461779" cy="2641360"/>
          </a:xfrm>
        </p:grpSpPr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57D75C3-5EC8-FF44-B567-F835600CA825}"/>
                </a:ext>
              </a:extLst>
            </p:cNvPr>
            <p:cNvSpPr txBox="1"/>
            <p:nvPr/>
          </p:nvSpPr>
          <p:spPr>
            <a:xfrm>
              <a:off x="2424105" y="4294566"/>
              <a:ext cx="2907735" cy="1171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Mustername 1</a:t>
              </a:r>
            </a:p>
            <a:p>
              <a:endParaRPr lang="de-DE" sz="400" dirty="0"/>
            </a:p>
            <a:p>
              <a:pPr>
                <a:lnSpc>
                  <a:spcPts val="1960"/>
                </a:lnSpc>
              </a:pPr>
              <a:r>
                <a:rPr lang="de-DE" dirty="0"/>
                <a:t>Mustername 2</a:t>
              </a:r>
            </a:p>
            <a:p>
              <a:endParaRPr lang="de-DE" sz="600" dirty="0"/>
            </a:p>
            <a:p>
              <a:pPr>
                <a:lnSpc>
                  <a:spcPts val="1560"/>
                </a:lnSpc>
              </a:pPr>
              <a:r>
                <a:rPr lang="de-DE" dirty="0"/>
                <a:t>Mustername 3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C2A77629-B3DE-CF43-80AC-0E58FA99E1E3}"/>
                </a:ext>
              </a:extLst>
            </p:cNvPr>
            <p:cNvSpPr txBox="1"/>
            <p:nvPr/>
          </p:nvSpPr>
          <p:spPr>
            <a:xfrm>
              <a:off x="4037005" y="2825099"/>
              <a:ext cx="1612900" cy="533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5a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187BAAEE-32F5-E940-AC3E-A5877842E120}"/>
                </a:ext>
              </a:extLst>
            </p:cNvPr>
            <p:cNvSpPr txBox="1"/>
            <p:nvPr/>
          </p:nvSpPr>
          <p:spPr>
            <a:xfrm>
              <a:off x="9069784" y="2849826"/>
              <a:ext cx="1816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rgbClr val="FF0000"/>
                  </a:solidFill>
                </a:rPr>
                <a:t>12.12.2012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038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4" y="795487"/>
            <a:ext cx="555507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Vorbereitung der Teststation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0863" y="2312988"/>
            <a:ext cx="5555076" cy="23801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Spritzschutz mit Becherständer aufstellen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Poolgruppenliste zum Abhaken bereitlegen </a:t>
            </a:r>
            <a:b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(inkl. Stift und Lineal)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Hygieneutensilien bereitlegen  (Händedesinfektionsmittel, Einmalhandschuhe, Desinfektionstücher, Müllbeutel)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 geöffnet im Becherständer bereitstellen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Poolgruppenbezeichnung auf Pooling-Becher und Liste</a:t>
            </a:r>
            <a:b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nochmal auf Übereinstimmung checken</a:t>
            </a:r>
          </a:p>
        </p:txBody>
      </p:sp>
    </p:spTree>
    <p:extLst>
      <p:ext uri="{BB962C8B-B14F-4D97-AF65-F5344CB8AC3E}">
        <p14:creationId xmlns:p14="http://schemas.microsoft.com/office/powerpoint/2010/main" val="191357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809558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Durchführung der Testung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5" y="2228035"/>
            <a:ext cx="5555076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Gurgeln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erledigen die Schüler zuhause: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füllen 5-6 ml Leitungswasser in eines der beiden persönlichen Teströhrchen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 Gurgeln sie 30 – 60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Wasser wird zurück in das Teströhrchen gespuckt</a:t>
            </a:r>
            <a:b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werden 1,5 – 2 ml des gegurgelten Wassers in das zusätzliche Teströhrchen umgefüllt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Beide Röhrchen werden gut verschlossen und außen abgespült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Beide Röhrchen werden in die Tüte verpackt und mit zur Schule genommen</a:t>
            </a:r>
          </a:p>
          <a:p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942416" y="3052621"/>
            <a:ext cx="4736062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wird in der Schule erledigt: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kommen vor Schulbeginn zur jeweiligen Sammelstelle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Röhrchen mit der kleineren Menge wird möglichst sauber und ohne zu tropfen in den Proben-Sammelbecher gekippt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2. Teströhrchen wird nur benötigt wenn der Pool positiv ist </a:t>
            </a:r>
          </a:p>
          <a:p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3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50863" y="724086"/>
            <a:ext cx="734007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Probenabgabe</a:t>
            </a:r>
          </a:p>
          <a:p>
            <a:pPr>
              <a:lnSpc>
                <a:spcPct val="150000"/>
              </a:lnSpc>
            </a:pPr>
            <a:endParaRPr lang="de-DE" sz="2000" b="1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sichere Entleerung der Röhrchen muss beachtet werden: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Teströhrchen mit der kleineren Menge muss abgegeben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Röhrchen darf den Becher nicht berühren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Röhrchen darf nicht am Becherrand aufgesetzt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Röhrchen darf nicht am Becherrand abgestreift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etwas verschüttet wird, sollen es nicht die 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aufwischen</a:t>
            </a:r>
          </a:p>
          <a:p>
            <a:endParaRPr lang="de-DE" sz="14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06855" y="2891850"/>
            <a:ext cx="60425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der Entleerung der Röhrchen: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Jeder Teilnehmende, der sein Röhrchen in den Becher geleert hat, muss auf der Liste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abgehakt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werden. Fehlen Teilnehmende des Pools an diesem Tag, sollten sie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durchgestrichen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werden.</a:t>
            </a:r>
          </a:p>
          <a:p>
            <a:endParaRPr lang="de-DE" sz="1400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D7A4857D-6CD4-6044-8A17-554D519EA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08" y="4343823"/>
            <a:ext cx="5644797" cy="2256972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31B22882-2AF6-E74D-AC34-7AC77802442D}"/>
              </a:ext>
            </a:extLst>
          </p:cNvPr>
          <p:cNvGrpSpPr/>
          <p:nvPr/>
        </p:nvGrpSpPr>
        <p:grpSpPr>
          <a:xfrm>
            <a:off x="6582029" y="4275728"/>
            <a:ext cx="5291645" cy="1753616"/>
            <a:chOff x="2424105" y="2713964"/>
            <a:chExt cx="8636426" cy="2862057"/>
          </a:xfrm>
        </p:grpSpPr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DAF33A8-D84D-434C-A4AE-A27CFA20EDED}"/>
                </a:ext>
              </a:extLst>
            </p:cNvPr>
            <p:cNvSpPr txBox="1"/>
            <p:nvPr/>
          </p:nvSpPr>
          <p:spPr>
            <a:xfrm>
              <a:off x="2424105" y="4453338"/>
              <a:ext cx="2907734" cy="1122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lang="de-DE" sz="1400" dirty="0"/>
                <a:t>Mustername 1</a:t>
              </a:r>
            </a:p>
            <a:p>
              <a:pPr>
                <a:lnSpc>
                  <a:spcPts val="900"/>
                </a:lnSpc>
              </a:pPr>
              <a:endParaRPr lang="de-DE" sz="1400" dirty="0"/>
            </a:p>
            <a:p>
              <a:pPr>
                <a:lnSpc>
                  <a:spcPts val="900"/>
                </a:lnSpc>
              </a:pPr>
              <a:r>
                <a:rPr lang="de-DE" sz="1400" dirty="0"/>
                <a:t>Mustername 2</a:t>
              </a:r>
            </a:p>
            <a:p>
              <a:pPr>
                <a:lnSpc>
                  <a:spcPts val="900"/>
                </a:lnSpc>
              </a:pPr>
              <a:endParaRPr lang="de-DE" sz="1400" dirty="0"/>
            </a:p>
            <a:p>
              <a:pPr>
                <a:lnSpc>
                  <a:spcPts val="900"/>
                </a:lnSpc>
              </a:pPr>
              <a:r>
                <a:rPr lang="de-DE" sz="1400" dirty="0"/>
                <a:t>Mustername 3</a:t>
              </a:r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EE6608C-A4B8-4647-BCFE-207C1C066D30}"/>
                </a:ext>
              </a:extLst>
            </p:cNvPr>
            <p:cNvSpPr txBox="1"/>
            <p:nvPr/>
          </p:nvSpPr>
          <p:spPr>
            <a:xfrm>
              <a:off x="4068759" y="2713964"/>
              <a:ext cx="1612900" cy="533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5a</a:t>
              </a: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CB80DC4F-3262-1B40-814D-D1FF8645C177}"/>
                </a:ext>
              </a:extLst>
            </p:cNvPr>
            <p:cNvSpPr txBox="1"/>
            <p:nvPr/>
          </p:nvSpPr>
          <p:spPr>
            <a:xfrm>
              <a:off x="9244431" y="2786319"/>
              <a:ext cx="1816100" cy="552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12.12.2012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ADC3FA86-AEEF-BA4A-A728-6842F5557F2C}"/>
              </a:ext>
            </a:extLst>
          </p:cNvPr>
          <p:cNvGrpSpPr/>
          <p:nvPr/>
        </p:nvGrpSpPr>
        <p:grpSpPr>
          <a:xfrm>
            <a:off x="6518554" y="5083331"/>
            <a:ext cx="3338314" cy="715850"/>
            <a:chOff x="2563755" y="5429933"/>
            <a:chExt cx="3083805" cy="661278"/>
          </a:xfrm>
        </p:grpSpPr>
        <p:cxnSp>
          <p:nvCxnSpPr>
            <p:cNvPr id="41" name="Gerader Verbinder 13">
              <a:extLst>
                <a:ext uri="{FF2B5EF4-FFF2-40B4-BE49-F238E27FC236}">
                  <a16:creationId xmlns:a16="http://schemas.microsoft.com/office/drawing/2014/main" id="{716F4F9C-BEDB-CF46-9DCC-A2C0F8A69B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63755" y="5939064"/>
              <a:ext cx="1524352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14CBC5BD-75E0-B744-AE9B-BAB5760394D1}"/>
                </a:ext>
              </a:extLst>
            </p:cNvPr>
            <p:cNvSpPr txBox="1"/>
            <p:nvPr/>
          </p:nvSpPr>
          <p:spPr>
            <a:xfrm>
              <a:off x="4640386" y="5806898"/>
              <a:ext cx="895350" cy="284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rgbClr val="FF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krank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0CDCAD90-7CEC-F948-AB2D-64BE64C5653E}"/>
                </a:ext>
              </a:extLst>
            </p:cNvPr>
            <p:cNvSpPr txBox="1"/>
            <p:nvPr/>
          </p:nvSpPr>
          <p:spPr>
            <a:xfrm>
              <a:off x="4622967" y="5429933"/>
              <a:ext cx="10245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rgbClr val="FF0000"/>
                  </a:solidFill>
                  <a:sym typeface="Webdings" panose="05030102010509060703" pitchFamily="18" charset="2"/>
                </a:rPr>
                <a:t></a:t>
              </a:r>
              <a:r>
                <a:rPr lang="de-DE" sz="3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</p:grpSp>
      <p:sp>
        <p:nvSpPr>
          <p:cNvPr id="44" name="Textfeld 43">
            <a:extLst>
              <a:ext uri="{FF2B5EF4-FFF2-40B4-BE49-F238E27FC236}">
                <a16:creationId xmlns:a16="http://schemas.microsoft.com/office/drawing/2014/main" id="{47881F36-A749-C443-9E8A-477BC35A80F2}"/>
              </a:ext>
            </a:extLst>
          </p:cNvPr>
          <p:cNvSpPr txBox="1"/>
          <p:nvPr/>
        </p:nvSpPr>
        <p:spPr>
          <a:xfrm>
            <a:off x="8747714" y="5525546"/>
            <a:ext cx="1109154" cy="63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  <a:sym typeface="Webdings" panose="05030102010509060703" pitchFamily="18" charset="2"/>
              </a:rPr>
              <a:t></a:t>
            </a:r>
            <a:r>
              <a:rPr lang="de-DE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54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809558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Abschluss des </a:t>
            </a:r>
            <a:r>
              <a:rPr lang="de-DE" sz="3000" b="1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Poolings</a:t>
            </a:r>
            <a:endParaRPr lang="de-DE" sz="3000" b="1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3" y="2253475"/>
            <a:ext cx="5859877" cy="2369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Schrauben Sie mit Handschuhen den </a:t>
            </a:r>
            <a:r>
              <a:rPr lang="de-DE" sz="1400" b="1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Poolingbecher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fest 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Wischen Sie den Becher außen 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einem Wischtuch 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Desinfizieren Sie 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Teststation und Tisch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Ziehen Sie nun die Handschuhe aus, verwerfen diese und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desinfizieren Sie Ihre Hände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Beschriften Sie beide Etiketten 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dem 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Poolingbecher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(Boden und Deckel) mit: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tatsächlicher Teilnehmerzahl Kinder (K) und tatsächlicher Teilnehmerzahl Mitarbeiter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Packen Sie den desinfizierten Becher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Transportbecher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Bringen Sie Transportbecher und </a:t>
            </a:r>
            <a:r>
              <a:rPr lang="de-DE" sz="14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Poolingliste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Abgabestelle </a:t>
            </a:r>
            <a:b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Ihrer Schule</a:t>
            </a:r>
            <a:r>
              <a:rPr lang="de-DE" sz="14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(z.B. Sekretariat)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2DD4677C-4A18-B748-99FC-25430C352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463" y="4095501"/>
            <a:ext cx="3645586" cy="2747527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0DFFE361-D038-6D46-B784-4AB85BDAF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42" y="4836442"/>
            <a:ext cx="1431647" cy="1785710"/>
          </a:xfrm>
          <a:prstGeom prst="rect">
            <a:avLst/>
          </a:prstGeom>
        </p:spPr>
      </p:pic>
      <p:sp>
        <p:nvSpPr>
          <p:cNvPr id="28" name="Nach unten gekrümmter Pfeil 27">
            <a:extLst>
              <a:ext uri="{FF2B5EF4-FFF2-40B4-BE49-F238E27FC236}">
                <a16:creationId xmlns:a16="http://schemas.microsoft.com/office/drawing/2014/main" id="{983B54B0-13D0-E449-A104-9B0671363F19}"/>
              </a:ext>
            </a:extLst>
          </p:cNvPr>
          <p:cNvSpPr/>
          <p:nvPr/>
        </p:nvSpPr>
        <p:spPr>
          <a:xfrm>
            <a:off x="7253205" y="4447432"/>
            <a:ext cx="1541516" cy="589113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3444FFE4-BA6A-C742-8AFA-6202CF942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262" y="5011510"/>
            <a:ext cx="1892300" cy="1066800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914D3B61-9E4B-1E4C-AC77-5D29BAF18FED}"/>
              </a:ext>
            </a:extLst>
          </p:cNvPr>
          <p:cNvSpPr txBox="1"/>
          <p:nvPr/>
        </p:nvSpPr>
        <p:spPr>
          <a:xfrm>
            <a:off x="1559967" y="5685789"/>
            <a:ext cx="53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2083079-0CD3-EA44-B68A-6E705FD88CB5}"/>
              </a:ext>
            </a:extLst>
          </p:cNvPr>
          <p:cNvSpPr txBox="1"/>
          <p:nvPr/>
        </p:nvSpPr>
        <p:spPr>
          <a:xfrm>
            <a:off x="2595621" y="5680657"/>
            <a:ext cx="96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C4EF628-0B48-364D-B5A8-7CA07C457535}"/>
              </a:ext>
            </a:extLst>
          </p:cNvPr>
          <p:cNvSpPr txBox="1"/>
          <p:nvPr/>
        </p:nvSpPr>
        <p:spPr>
          <a:xfrm>
            <a:off x="3699298" y="5291225"/>
            <a:ext cx="2124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56565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Etiketten auf Deckel und Boden mit tatsächlicher Teilnehmerzahl beschriften</a:t>
            </a:r>
          </a:p>
        </p:txBody>
      </p:sp>
      <p:sp>
        <p:nvSpPr>
          <p:cNvPr id="34" name="Ellipse 10">
            <a:extLst>
              <a:ext uri="{FF2B5EF4-FFF2-40B4-BE49-F238E27FC236}">
                <a16:creationId xmlns:a16="http://schemas.microsoft.com/office/drawing/2014/main" id="{74AA2BE1-7A4C-9C4B-B59C-EDB57BBEB1EB}"/>
              </a:ext>
            </a:extLst>
          </p:cNvPr>
          <p:cNvSpPr/>
          <p:nvPr/>
        </p:nvSpPr>
        <p:spPr>
          <a:xfrm>
            <a:off x="6000542" y="4692239"/>
            <a:ext cx="1356772" cy="5891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565656"/>
              </a:solidFill>
            </a:endParaRPr>
          </a:p>
        </p:txBody>
      </p:sp>
      <p:sp>
        <p:nvSpPr>
          <p:cNvPr id="35" name="Ellipse 10">
            <a:extLst>
              <a:ext uri="{FF2B5EF4-FFF2-40B4-BE49-F238E27FC236}">
                <a16:creationId xmlns:a16="http://schemas.microsoft.com/office/drawing/2014/main" id="{A2F089D6-33EB-6943-B046-255DBBA0A5FB}"/>
              </a:ext>
            </a:extLst>
          </p:cNvPr>
          <p:cNvSpPr/>
          <p:nvPr/>
        </p:nvSpPr>
        <p:spPr>
          <a:xfrm>
            <a:off x="6075417" y="6098629"/>
            <a:ext cx="1356772" cy="5891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0924" y="809558"/>
            <a:ext cx="80564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Übergabe der Pools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50863" y="628939"/>
            <a:ext cx="1414464" cy="45719"/>
            <a:chOff x="-1" y="0"/>
            <a:chExt cx="12192001" cy="27016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E8A036C-EE84-C244-94F8-576E8A69A364}"/>
                </a:ext>
              </a:extLst>
            </p:cNvPr>
            <p:cNvSpPr/>
            <p:nvPr/>
          </p:nvSpPr>
          <p:spPr>
            <a:xfrm>
              <a:off x="-1" y="0"/>
              <a:ext cx="2985657" cy="270164"/>
            </a:xfrm>
            <a:prstGeom prst="rect">
              <a:avLst/>
            </a:prstGeom>
            <a:solidFill>
              <a:srgbClr val="E72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96A130-AECA-FD40-9EE7-F83A3F0BE8CA}"/>
                </a:ext>
              </a:extLst>
            </p:cNvPr>
            <p:cNvSpPr/>
            <p:nvPr/>
          </p:nvSpPr>
          <p:spPr>
            <a:xfrm>
              <a:off x="2985657" y="0"/>
              <a:ext cx="2971800" cy="270164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0A79E03-1EFC-AB49-8D1D-87A17D1D64AB}"/>
                </a:ext>
              </a:extLst>
            </p:cNvPr>
            <p:cNvSpPr/>
            <p:nvPr/>
          </p:nvSpPr>
          <p:spPr>
            <a:xfrm>
              <a:off x="5957457" y="0"/>
              <a:ext cx="3117271" cy="270164"/>
            </a:xfrm>
            <a:prstGeom prst="rect">
              <a:avLst/>
            </a:prstGeom>
            <a:solidFill>
              <a:srgbClr val="2BA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C4E81A0-F459-A945-818E-AFF9772A7C8A}"/>
                </a:ext>
              </a:extLst>
            </p:cNvPr>
            <p:cNvSpPr/>
            <p:nvPr/>
          </p:nvSpPr>
          <p:spPr>
            <a:xfrm>
              <a:off x="9074728" y="0"/>
              <a:ext cx="3117272" cy="270164"/>
            </a:xfrm>
            <a:prstGeom prst="rect">
              <a:avLst/>
            </a:prstGeom>
            <a:solidFill>
              <a:srgbClr val="94C1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40923" y="2267791"/>
            <a:ext cx="5840421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 der Transport durch WECARE erfolgt, stellen Sie die gesammelten Proben bitte zur vereinbarten Zeit eingangsnah zur Abholung bereit.</a:t>
            </a:r>
          </a:p>
          <a:p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 die Proben durch Ehrenamtliche Ihrerseits zu WECARE transportiert werden, informieren wir Sie individuell über das Vorgehen!</a:t>
            </a:r>
          </a:p>
          <a:p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sprechen Sie uns an, wenn Sie Möglichkeiten haben, uns durch Ehrenamtliche zu unterstützen!</a:t>
            </a:r>
          </a:p>
          <a:p>
            <a:r>
              <a:rPr lang="de-DE" sz="1600" dirty="0" err="1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wicovir.studienzentrum@barmherzige-regensburg.de</a:t>
            </a:r>
            <a:endParaRPr lang="de-DE" sz="1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71014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">
  <a:themeElements>
    <a:clrScheme name="WICOVIR">
      <a:dk1>
        <a:srgbClr val="565656"/>
      </a:dk1>
      <a:lt1>
        <a:sysClr val="window" lastClr="FFFFFF"/>
      </a:lt1>
      <a:dk2>
        <a:srgbClr val="565656"/>
      </a:dk2>
      <a:lt2>
        <a:srgbClr val="FFFFFF"/>
      </a:lt2>
      <a:accent1>
        <a:srgbClr val="EA2D27"/>
      </a:accent1>
      <a:accent2>
        <a:srgbClr val="F39100"/>
      </a:accent2>
      <a:accent3>
        <a:srgbClr val="2BA9DF"/>
      </a:accent3>
      <a:accent4>
        <a:srgbClr val="94C11A"/>
      </a:accent4>
      <a:accent5>
        <a:srgbClr val="EA2D27"/>
      </a:accent5>
      <a:accent6>
        <a:srgbClr val="F39100"/>
      </a:accent6>
      <a:hlink>
        <a:srgbClr val="2BA9DF"/>
      </a:hlink>
      <a:folHlink>
        <a:srgbClr val="94C1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Macintosh PowerPoint</Application>
  <PresentationFormat>Breitbild</PresentationFormat>
  <Paragraphs>91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Comic Sans MS</vt:lpstr>
      <vt:lpstr>Titelfolie</vt:lpstr>
      <vt:lpstr>Inhaltsfolien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Barmherzige Brüder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Unglaub, Franziska</dc:creator>
  <cp:lastModifiedBy>Gimli Gloins Sohn</cp:lastModifiedBy>
  <cp:revision>29</cp:revision>
  <dcterms:created xsi:type="dcterms:W3CDTF">2021-03-19T13:20:15Z</dcterms:created>
  <dcterms:modified xsi:type="dcterms:W3CDTF">2021-03-24T20:51:29Z</dcterms:modified>
</cp:coreProperties>
</file>